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42B5D6F-6D9F-4B3D-B010-1894D4792DB5}">
  <a:tblStyle styleId="{C42B5D6F-6D9F-4B3D-B010-1894D4792DB5}"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4e63f7c31a_0_6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g34e63f7c31a_0_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7205cac07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g357205cac07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5425ba1f9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5425ba1f9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graphicFrame>
        <p:nvGraphicFramePr>
          <p:cNvPr id="67" name="Google Shape;67;p15"/>
          <p:cNvGraphicFramePr/>
          <p:nvPr/>
        </p:nvGraphicFramePr>
        <p:xfrm>
          <a:off x="0" y="0"/>
          <a:ext cx="3000000" cy="3000000"/>
        </p:xfrm>
        <a:graphic>
          <a:graphicData uri="http://schemas.openxmlformats.org/drawingml/2006/table">
            <a:tbl>
              <a:tblPr bandRow="1" firstRow="1">
                <a:noFill/>
                <a:tableStyleId>{C42B5D6F-6D9F-4B3D-B010-1894D4792DB5}</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8" name="Google Shape;68;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9" name="Google Shape;69;p15"/>
          <p:cNvSpPr txBox="1"/>
          <p:nvPr/>
        </p:nvSpPr>
        <p:spPr>
          <a:xfrm>
            <a:off x="1324050" y="46180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0" y="0"/>
          <a:ext cx="3000000" cy="3000000"/>
        </p:xfrm>
        <a:graphic>
          <a:graphicData uri="http://schemas.openxmlformats.org/drawingml/2006/table">
            <a:tbl>
              <a:tblPr bandRow="1" firstRow="1">
                <a:noFill/>
                <a:tableStyleId>{C42B5D6F-6D9F-4B3D-B010-1894D4792DB5}</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being set free from legal, social, or political restrictions</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800">
                          <a:latin typeface="Inter"/>
                          <a:ea typeface="Inter"/>
                          <a:cs typeface="Inter"/>
                          <a:sym typeface="Inter"/>
                        </a:rPr>
                        <a:t>“The highest evidence the slaveholder can give the slave of his acceptance with God, is the emancipation of his slaves.”</a:t>
                      </a:r>
                      <a:endParaRPr sz="1800">
                        <a:latin typeface="Inter"/>
                        <a:ea typeface="Inter"/>
                        <a:cs typeface="Inter"/>
                        <a:sym typeface="Inter"/>
                      </a:endParaRPr>
                    </a:p>
                    <a:p>
                      <a:pPr indent="-342900" lvl="0" marL="457200" rtl="0" algn="r">
                        <a:spcBef>
                          <a:spcPts val="0"/>
                        </a:spcBef>
                        <a:spcAft>
                          <a:spcPts val="0"/>
                        </a:spcAft>
                        <a:buSzPts val="1800"/>
                        <a:buFont typeface="Inter"/>
                        <a:buChar char="-"/>
                      </a:pPr>
                      <a:r>
                        <a:rPr lang="en" sz="1800">
                          <a:latin typeface="Inter"/>
                          <a:ea typeface="Inter"/>
                          <a:cs typeface="Inter"/>
                          <a:sym typeface="Inter"/>
                        </a:rPr>
                        <a:t>Frederick Douglass, </a:t>
                      </a:r>
                      <a:r>
                        <a:rPr i="1" lang="en" sz="1800">
                          <a:latin typeface="Inter"/>
                          <a:ea typeface="Inter"/>
                          <a:cs typeface="Inter"/>
                          <a:sym typeface="Inter"/>
                        </a:rPr>
                        <a:t>My Bondage and My Freedom, </a:t>
                      </a:r>
                      <a:r>
                        <a:rPr lang="en" sz="1800">
                          <a:latin typeface="Inter"/>
                          <a:ea typeface="Inter"/>
                          <a:cs typeface="Inter"/>
                          <a:sym typeface="Inter"/>
                        </a:rPr>
                        <a:t>1855.</a:t>
                      </a:r>
                      <a:endParaRPr sz="18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5" name="Google Shape;75;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Emancipation</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6" name="Google Shape;76;p16"/>
          <p:cNvSpPr txBox="1"/>
          <p:nvPr/>
        </p:nvSpPr>
        <p:spPr>
          <a:xfrm>
            <a:off x="1324050" y="46180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7"/>
          <p:cNvSpPr txBox="1"/>
          <p:nvPr/>
        </p:nvSpPr>
        <p:spPr>
          <a:xfrm>
            <a:off x="132650" y="60100"/>
            <a:ext cx="38517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QUOTE ANALYSIS:</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prompts.</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i="1" lang="en">
                <a:latin typeface="Inter"/>
                <a:ea typeface="Inter"/>
                <a:cs typeface="Inter"/>
                <a:sym typeface="Inter"/>
              </a:rPr>
              <a:t>What new problems or questions came up when people of color were gradually emancipated in New England?</a:t>
            </a:r>
            <a:endParaRPr b="1" i="1">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a:solidFill>
                <a:srgbClr val="E95C3D"/>
              </a:solidFill>
              <a:latin typeface="Inter"/>
              <a:ea typeface="Inter"/>
              <a:cs typeface="Inter"/>
              <a:sym typeface="Inter"/>
            </a:endParaRPr>
          </a:p>
        </p:txBody>
      </p:sp>
      <p:sp>
        <p:nvSpPr>
          <p:cNvPr id="82" name="Google Shape;82;p17"/>
          <p:cNvSpPr/>
          <p:nvPr/>
        </p:nvSpPr>
        <p:spPr>
          <a:xfrm>
            <a:off x="4396375" y="141875"/>
            <a:ext cx="4635000" cy="3894000"/>
          </a:xfrm>
          <a:prstGeom prst="wedgeRoundRectCallout">
            <a:avLst>
              <a:gd fmla="val 16464" name="adj1"/>
              <a:gd fmla="val 55628" name="adj2"/>
              <a:gd fmla="val 0" name="adj3"/>
            </a:avLst>
          </a:prstGeom>
          <a:solidFill>
            <a:srgbClr val="38E0A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90000"/>
              </a:lnSpc>
              <a:spcBef>
                <a:spcPts val="800"/>
              </a:spcBef>
              <a:spcAft>
                <a:spcPts val="0"/>
              </a:spcAft>
              <a:buNone/>
            </a:pPr>
            <a:r>
              <a:rPr b="1" lang="en">
                <a:solidFill>
                  <a:schemeClr val="dk1"/>
                </a:solidFill>
                <a:latin typeface="Inter"/>
                <a:ea typeface="Inter"/>
                <a:cs typeface="Inter"/>
                <a:sym typeface="Inter"/>
              </a:rPr>
              <a:t>“The emancipation of slaves in New England, beginning around 1780, was a gradual process… The gradual nature of the process encouraged whites to transfer a language and set of practices shaped in the context of slavery to their relations with a slowly emerging population of free people of color…</a:t>
            </a:r>
            <a:endParaRPr b="1">
              <a:solidFill>
                <a:schemeClr val="dk1"/>
              </a:solidFill>
              <a:latin typeface="Inter"/>
              <a:ea typeface="Inter"/>
              <a:cs typeface="Inter"/>
              <a:sym typeface="Inter"/>
            </a:endParaRPr>
          </a:p>
          <a:p>
            <a:pPr indent="0" lvl="0" marL="0" rtl="0" algn="l">
              <a:lnSpc>
                <a:spcPct val="90000"/>
              </a:lnSpc>
              <a:spcBef>
                <a:spcPts val="800"/>
              </a:spcBef>
              <a:spcAft>
                <a:spcPts val="0"/>
              </a:spcAft>
              <a:buNone/>
            </a:pPr>
            <a:r>
              <a:t/>
            </a:r>
            <a:endParaRPr b="1">
              <a:solidFill>
                <a:schemeClr val="dk1"/>
              </a:solidFill>
              <a:latin typeface="Inter"/>
              <a:ea typeface="Inter"/>
              <a:cs typeface="Inter"/>
              <a:sym typeface="Inter"/>
            </a:endParaRPr>
          </a:p>
          <a:p>
            <a:pPr indent="0" lvl="0" marL="0" rtl="0" algn="l">
              <a:lnSpc>
                <a:spcPct val="90000"/>
              </a:lnSpc>
              <a:spcBef>
                <a:spcPts val="800"/>
              </a:spcBef>
              <a:spcAft>
                <a:spcPts val="0"/>
              </a:spcAft>
              <a:buNone/>
            </a:pPr>
            <a:r>
              <a:rPr b="1" lang="en">
                <a:solidFill>
                  <a:schemeClr val="dk1"/>
                </a:solidFill>
                <a:latin typeface="Inter"/>
                <a:ea typeface="Inter"/>
                <a:cs typeface="Inter"/>
                <a:sym typeface="Inter"/>
              </a:rPr>
              <a:t>The emancipation process took place during a post-Revolutionary period of social and economic uncertainty that interrogated the stability of social identity and the meaning of citizenship for whites as well as people of color. In this context, emancipation raised questions about the nature of difference and citizenship which affected the social identity of whites as well as people of color.”</a:t>
            </a:r>
            <a:endParaRPr b="1">
              <a:solidFill>
                <a:schemeClr val="dk1"/>
              </a:solidFill>
              <a:latin typeface="Inter"/>
              <a:ea typeface="Inter"/>
              <a:cs typeface="Inter"/>
              <a:sym typeface="Inter"/>
            </a:endParaRPr>
          </a:p>
        </p:txBody>
      </p:sp>
      <p:sp>
        <p:nvSpPr>
          <p:cNvPr id="83" name="Google Shape;83;p17"/>
          <p:cNvSpPr txBox="1"/>
          <p:nvPr/>
        </p:nvSpPr>
        <p:spPr>
          <a:xfrm>
            <a:off x="3174750" y="4085900"/>
            <a:ext cx="4111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Joanne Pope Melish, </a:t>
            </a:r>
            <a:r>
              <a:rPr i="1" lang="en" sz="1000">
                <a:solidFill>
                  <a:schemeClr val="dk1"/>
                </a:solidFill>
                <a:latin typeface="Inter"/>
                <a:ea typeface="Inter"/>
                <a:cs typeface="Inter"/>
                <a:sym typeface="Inter"/>
              </a:rPr>
              <a:t>Disowning Slavery: Gradual Emancipation and “Race” in New England, </a:t>
            </a:r>
            <a:r>
              <a:rPr lang="en" sz="1000">
                <a:solidFill>
                  <a:schemeClr val="dk1"/>
                </a:solidFill>
                <a:latin typeface="Inter"/>
                <a:ea typeface="Inter"/>
                <a:cs typeface="Inter"/>
                <a:sym typeface="Inter"/>
              </a:rPr>
              <a:t>2016</a:t>
            </a:r>
            <a:endParaRPr sz="1000"/>
          </a:p>
        </p:txBody>
      </p:sp>
      <p:sp>
        <p:nvSpPr>
          <p:cNvPr id="84" name="Google Shape;84;p17"/>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